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Default Extension="mp3" ContentType="audio/mpe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83" r:id="rId4"/>
    <p:sldId id="259" r:id="rId5"/>
    <p:sldId id="314" r:id="rId6"/>
    <p:sldId id="258" r:id="rId7"/>
    <p:sldId id="315" r:id="rId8"/>
    <p:sldId id="316" r:id="rId9"/>
    <p:sldId id="317" r:id="rId10"/>
    <p:sldId id="318" r:id="rId11"/>
    <p:sldId id="319" r:id="rId12"/>
    <p:sldId id="320" r:id="rId13"/>
    <p:sldId id="32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246056"/>
    <a:srgbClr val="FF9409"/>
    <a:srgbClr val="E26D55"/>
    <a:srgbClr val="9E211B"/>
    <a:srgbClr val="E3D2AE"/>
    <a:srgbClr val="DAECF7"/>
    <a:srgbClr val="C7020C"/>
    <a:srgbClr val="C91324"/>
    <a:srgbClr val="162F81"/>
    <a:srgbClr val="8A3E7E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-67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469392" y="470861"/>
            <a:ext cx="11253216" cy="59162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268490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4372802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4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435137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4142627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799"/>
            <a:ext cx="3556000" cy="230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5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1" r:id="rId5"/>
  </p:sldLayoutIdLst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xStyles>
    <p:titleStyle>
      <a:lvl1pPr algn="l" defTabSz="914380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5" indent="-228595" algn="l" defTabSz="914380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5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4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4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56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44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34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25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15" indent="-228595" algn="l" defTabSz="91438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9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9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9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30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18" algn="l" defTabSz="9143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="" xmlns:a16="http://schemas.microsoft.com/office/drawing/2014/main" id="{B2F0DDCE-B5EA-438D-B2AC-DD992F1463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513" y="2799811"/>
            <a:ext cx="8398949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fontAlgn="base"/>
            <a:r>
              <a:rPr lang="en-US" altLang="zh-CN" sz="6000" b="1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PHP</a:t>
            </a:r>
            <a:r>
              <a:rPr lang="zh-CN" altLang="en-US" sz="6000" b="1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实训课</a:t>
            </a:r>
            <a:endParaRPr lang="en-US" altLang="zh-CN" sz="6000" b="1" dirty="0" smtClean="0">
              <a:solidFill>
                <a:schemeClr val="bg1">
                  <a:lumMod val="9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fontAlgn="base"/>
            <a:endParaRPr lang="zh-CN" altLang="en-US" sz="6000" b="1" dirty="0">
              <a:solidFill>
                <a:schemeClr val="bg1">
                  <a:lumMod val="9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矩形 160">
            <a:extLst>
              <a:ext uri="{FF2B5EF4-FFF2-40B4-BE49-F238E27FC236}">
                <a16:creationId xmlns="" xmlns:a16="http://schemas.microsoft.com/office/drawing/2014/main" id="{D0CCC9CB-E596-4B01-AA10-906ECEE3E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222" y="1974515"/>
            <a:ext cx="7871138" cy="982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400" i="1" spc="600" dirty="0" smtClean="0">
                <a:solidFill>
                  <a:srgbClr val="F2F2F2"/>
                </a:solidFill>
                <a:latin typeface="Arial" charset="0"/>
                <a:ea typeface="Arial" charset="0"/>
                <a:cs typeface="Arial" charset="0"/>
                <a:sym typeface="Angsana New" pitchFamily="18" charset="-34"/>
              </a:rPr>
              <a:t>PHP Practical Training</a:t>
            </a:r>
            <a:endParaRPr lang="en-US" altLang="zh-CN" sz="4400" i="1" spc="600" dirty="0">
              <a:solidFill>
                <a:srgbClr val="F2F2F2"/>
              </a:solidFill>
              <a:latin typeface="Arial" charset="0"/>
              <a:ea typeface="Arial" charset="0"/>
              <a:cs typeface="Arial" charset="0"/>
              <a:sym typeface="Angsana New" pitchFamily="18" charset="-34"/>
            </a:endParaRPr>
          </a:p>
        </p:txBody>
      </p:sp>
      <p:sp>
        <p:nvSpPr>
          <p:cNvPr id="4" name="矩形 24">
            <a:extLst>
              <a:ext uri="{FF2B5EF4-FFF2-40B4-BE49-F238E27FC236}">
                <a16:creationId xmlns="" xmlns:a16="http://schemas.microsoft.com/office/drawing/2014/main" id="{D5D5CB61-E114-4452-A5AC-F20ADD763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212" y="3815474"/>
            <a:ext cx="66491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Arial" charset="0"/>
                <a:cs typeface="Arial" charset="0"/>
              </a:rPr>
              <a:t>There is a common saying that every skyscraper is built from the ground. </a:t>
            </a:r>
            <a:endParaRPr lang="zh-CN" altLang="en-US" sz="16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043" y="2553325"/>
            <a:ext cx="4304675" cy="4304675"/>
          </a:xfrm>
          <a:prstGeom prst="rect">
            <a:avLst/>
          </a:prstGeom>
        </p:spPr>
      </p:pic>
      <p:pic>
        <p:nvPicPr>
          <p:cNvPr id="9" name="晨曦NoiSerXI,smile丶轩 - 夏の時雨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-812800" y="-631253"/>
            <a:ext cx="812800" cy="812800"/>
          </a:xfrm>
          <a:prstGeom prst="rect">
            <a:avLst/>
          </a:prstGeom>
        </p:spPr>
      </p:pic>
      <p:pic>
        <p:nvPicPr>
          <p:cNvPr id="10" name="图片 9" descr="php_PNG6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457701" y="0"/>
            <a:ext cx="3555264" cy="191928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476938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2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2" grpId="0"/>
      <p:bldP spid="3" grpId="0"/>
      <p:bldP spid="4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4693" y="1241950"/>
            <a:ext cx="7869116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使用多个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</a:p>
          <a:p>
            <a:pPr algn="ctr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在不同层次类之间共享实现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 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TestTrait,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TestTrait2;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TestTrait3;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类得到扩展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b="1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4692" y="1241950"/>
            <a:ext cx="9583615" cy="7940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insteadof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解决多个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方法名冲突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 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TestTrait,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TestTrait2{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TestTrait2::mthodName 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insteadof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TestTrait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类得到扩展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b="1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4692" y="1241950"/>
            <a:ext cx="9583615" cy="7940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名（使用别名）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 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TestTrait,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TestTrait2{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TestTrait2::mthodName as </a:t>
            </a:r>
            <a:r>
              <a:rPr lang="en-US" altLang="zh-CN" sz="2800" b="1" dirty="0" err="1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testName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使用别名不能解决命名冲突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b="1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4692" y="1241950"/>
            <a:ext cx="9583615" cy="7940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改变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法的访问权限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 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TestTrait,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TestTrait2{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TestTrait2::mthodName as private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不想让外部访问类中引入的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b="1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1339062" y="2590586"/>
            <a:ext cx="2363510" cy="1631216"/>
            <a:chOff x="649514" y="2275793"/>
            <a:chExt cx="2363510" cy="1631216"/>
          </a:xfrm>
        </p:grpSpPr>
        <p:sp>
          <p:nvSpPr>
            <p:cNvPr id="2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1077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面向对象基础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01</a:t>
              </a:r>
            </a:p>
          </p:txBody>
        </p:sp>
      </p:grpSp>
      <p:grpSp>
        <p:nvGrpSpPr>
          <p:cNvPr id="5" name="组 4"/>
          <p:cNvGrpSpPr/>
          <p:nvPr/>
        </p:nvGrpSpPr>
        <p:grpSpPr>
          <a:xfrm>
            <a:off x="3979829" y="2590586"/>
            <a:ext cx="2363510" cy="1631216"/>
            <a:chOff x="649514" y="2275793"/>
            <a:chExt cx="2363510" cy="1631216"/>
          </a:xfrm>
        </p:grpSpPr>
        <p:sp>
          <p:nvSpPr>
            <p:cNvPr id="6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1077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对象的高级特征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02</a:t>
              </a:r>
            </a:p>
          </p:txBody>
        </p:sp>
      </p:grpSp>
      <p:grpSp>
        <p:nvGrpSpPr>
          <p:cNvPr id="8" name="组 7"/>
          <p:cNvGrpSpPr/>
          <p:nvPr/>
        </p:nvGrpSpPr>
        <p:grpSpPr>
          <a:xfrm>
            <a:off x="6620596" y="2575197"/>
            <a:ext cx="2363510" cy="1138773"/>
            <a:chOff x="649514" y="2275793"/>
            <a:chExt cx="2363510" cy="1138773"/>
          </a:xfrm>
        </p:grpSpPr>
        <p:sp>
          <p:nvSpPr>
            <p:cNvPr id="9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反射</a:t>
              </a:r>
              <a:r>
                <a:rPr lang="en-US" altLang="zh-CN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API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0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03</a:t>
              </a: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1339062" y="4267968"/>
            <a:ext cx="2363510" cy="1138773"/>
            <a:chOff x="649514" y="2275793"/>
            <a:chExt cx="2363510" cy="1138773"/>
          </a:xfrm>
        </p:grpSpPr>
        <p:sp>
          <p:nvSpPr>
            <p:cNvPr id="12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单例模式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3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04</a:t>
              </a: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3979829" y="4267968"/>
            <a:ext cx="2363510" cy="1138773"/>
            <a:chOff x="649514" y="2275793"/>
            <a:chExt cx="2363510" cy="1138773"/>
          </a:xfrm>
        </p:grpSpPr>
        <p:sp>
          <p:nvSpPr>
            <p:cNvPr id="15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en-US" altLang="zh-CN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PHP</a:t>
              </a:r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标准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6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05</a:t>
              </a: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344" y="2553325"/>
            <a:ext cx="4304675" cy="4304675"/>
          </a:xfrm>
          <a:prstGeom prst="rect">
            <a:avLst/>
          </a:prstGeom>
        </p:spPr>
      </p:pic>
      <p:sp>
        <p:nvSpPr>
          <p:cNvPr id="18" name="TextBox 6">
            <a:extLst>
              <a:ext uri="{FF2B5EF4-FFF2-40B4-BE49-F238E27FC236}">
                <a16:creationId xmlns="" xmlns:a16="http://schemas.microsoft.com/office/drawing/2014/main" id="{B2F0DDCE-B5EA-438D-B2AC-DD992F1463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9179" y="1102713"/>
            <a:ext cx="414733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fontAlgn="base"/>
            <a:r>
              <a:rPr lang="zh-CN" altLang="en-US" sz="6000" b="1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目录</a:t>
            </a:r>
            <a:endParaRPr lang="zh-CN" altLang="en-US" sz="6000" b="1" dirty="0">
              <a:solidFill>
                <a:schemeClr val="bg1">
                  <a:lumMod val="9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矩形 160">
            <a:extLst>
              <a:ext uri="{FF2B5EF4-FFF2-40B4-BE49-F238E27FC236}">
                <a16:creationId xmlns="" xmlns:a16="http://schemas.microsoft.com/office/drawing/2014/main" id="{D0CCC9CB-E596-4B01-AA10-906ECEE3E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888" y="277417"/>
            <a:ext cx="787113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400" i="1" spc="600" dirty="0">
                <a:solidFill>
                  <a:srgbClr val="F2F2F2"/>
                </a:solidFill>
                <a:latin typeface="Arial" charset="0"/>
                <a:ea typeface="Arial" charset="0"/>
                <a:cs typeface="Arial" charset="0"/>
                <a:sym typeface="Angsana New" pitchFamily="18" charset="-34"/>
              </a:rPr>
              <a:t>CONTENT</a:t>
            </a:r>
          </a:p>
        </p:txBody>
      </p:sp>
    </p:spTree>
    <p:extLst>
      <p:ext uri="{BB962C8B-B14F-4D97-AF65-F5344CB8AC3E}">
        <p14:creationId xmlns="" xmlns:p14="http://schemas.microsoft.com/office/powerpoint/2010/main" val="17231359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1339062" y="2590586"/>
            <a:ext cx="2363510" cy="1138773"/>
            <a:chOff x="649514" y="2275793"/>
            <a:chExt cx="2363510" cy="1138773"/>
          </a:xfrm>
        </p:grpSpPr>
        <p:sp>
          <p:nvSpPr>
            <p:cNvPr id="2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重写规则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496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</a:t>
              </a:r>
              <a:r>
                <a:rPr lang="en-US" altLang="zh-CN" sz="2000" i="1" spc="600" dirty="0" smtClean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06</a:t>
              </a:r>
              <a:endParaRPr lang="en-US" altLang="zh-CN" sz="2000" i="1" spc="600" dirty="0">
                <a:solidFill>
                  <a:srgbClr val="F2F2F2"/>
                </a:solidFill>
                <a:latin typeface="Arial" charset="0"/>
                <a:ea typeface="Arial" charset="0"/>
                <a:cs typeface="Arial" charset="0"/>
                <a:sym typeface="Angsana New" pitchFamily="18" charset="-34"/>
              </a:endParaRPr>
            </a:p>
          </p:txBody>
        </p:sp>
      </p:grpSp>
      <p:grpSp>
        <p:nvGrpSpPr>
          <p:cNvPr id="5" name="组 4"/>
          <p:cNvGrpSpPr/>
          <p:nvPr/>
        </p:nvGrpSpPr>
        <p:grpSpPr>
          <a:xfrm>
            <a:off x="3979829" y="2590586"/>
            <a:ext cx="2363510" cy="2123658"/>
            <a:chOff x="649514" y="2275793"/>
            <a:chExt cx="2363510" cy="2123658"/>
          </a:xfrm>
        </p:grpSpPr>
        <p:sp>
          <p:nvSpPr>
            <p:cNvPr id="6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15696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en-US" altLang="zh-CN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Composer</a:t>
              </a:r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、</a:t>
              </a:r>
              <a:r>
                <a:rPr lang="en-US" altLang="zh-CN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SVN</a:t>
              </a:r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、</a:t>
              </a:r>
              <a:r>
                <a:rPr lang="en-US" altLang="zh-CN" sz="3200" b="1" dirty="0" err="1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Git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496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</a:t>
              </a:r>
              <a:r>
                <a:rPr lang="en-US" altLang="zh-CN" sz="2000" i="1" spc="600" dirty="0" smtClean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07</a:t>
              </a:r>
              <a:endParaRPr lang="en-US" altLang="zh-CN" sz="2000" i="1" spc="600" dirty="0">
                <a:solidFill>
                  <a:srgbClr val="F2F2F2"/>
                </a:solidFill>
                <a:latin typeface="Arial" charset="0"/>
                <a:ea typeface="Arial" charset="0"/>
                <a:cs typeface="Arial" charset="0"/>
                <a:sym typeface="Angsana New" pitchFamily="18" charset="-34"/>
              </a:endParaRPr>
            </a:p>
          </p:txBody>
        </p:sp>
      </p:grpSp>
      <p:grpSp>
        <p:nvGrpSpPr>
          <p:cNvPr id="8" name="组 7"/>
          <p:cNvGrpSpPr/>
          <p:nvPr/>
        </p:nvGrpSpPr>
        <p:grpSpPr>
          <a:xfrm>
            <a:off x="6620596" y="2575197"/>
            <a:ext cx="2363510" cy="1138773"/>
            <a:chOff x="649514" y="2275793"/>
            <a:chExt cx="2363510" cy="1138773"/>
          </a:xfrm>
        </p:grpSpPr>
        <p:sp>
          <p:nvSpPr>
            <p:cNvPr id="9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数据库索引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0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496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</a:t>
              </a:r>
              <a:r>
                <a:rPr lang="en-US" altLang="zh-CN" sz="2000" i="1" spc="600" dirty="0" smtClean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08</a:t>
              </a:r>
              <a:endParaRPr lang="en-US" altLang="zh-CN" sz="2000" i="1" spc="600" dirty="0">
                <a:solidFill>
                  <a:srgbClr val="F2F2F2"/>
                </a:solidFill>
                <a:latin typeface="Arial" charset="0"/>
                <a:ea typeface="Arial" charset="0"/>
                <a:cs typeface="Arial" charset="0"/>
                <a:sym typeface="Angsana New" pitchFamily="18" charset="-34"/>
              </a:endParaRP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1339062" y="4267968"/>
            <a:ext cx="2363510" cy="1631216"/>
            <a:chOff x="649514" y="2275793"/>
            <a:chExt cx="2363510" cy="1631216"/>
          </a:xfrm>
        </p:grpSpPr>
        <p:sp>
          <p:nvSpPr>
            <p:cNvPr id="12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1077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数据库执行计划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3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496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</a:t>
              </a:r>
              <a:r>
                <a:rPr lang="en-US" altLang="zh-CN" sz="2000" i="1" spc="600" dirty="0" smtClean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09</a:t>
              </a:r>
              <a:endParaRPr lang="en-US" altLang="zh-CN" sz="2000" i="1" spc="600" dirty="0">
                <a:solidFill>
                  <a:srgbClr val="F2F2F2"/>
                </a:solidFill>
                <a:latin typeface="Arial" charset="0"/>
                <a:ea typeface="Arial" charset="0"/>
                <a:cs typeface="Arial" charset="0"/>
                <a:sym typeface="Angsana New" pitchFamily="18" charset="-34"/>
              </a:endParaRP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3979829" y="4267968"/>
            <a:ext cx="2363510" cy="1631216"/>
            <a:chOff x="649514" y="2275793"/>
            <a:chExt cx="2363510" cy="1631216"/>
          </a:xfrm>
        </p:grpSpPr>
        <p:sp>
          <p:nvSpPr>
            <p:cNvPr id="15" name="TextBox 6">
              <a:extLst>
                <a:ext uri="{FF2B5EF4-FFF2-40B4-BE49-F238E27FC236}">
                  <a16:creationId xmlns="" xmlns:a16="http://schemas.microsoft.com/office/drawing/2014/main" id="{B2F0DDCE-B5EA-438D-B2AC-DD992F146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9514" y="2829791"/>
              <a:ext cx="2363510" cy="1077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974725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974725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/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事务深入、锁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6" name="矩形 160">
              <a:extLst>
                <a:ext uri="{FF2B5EF4-FFF2-40B4-BE49-F238E27FC236}">
                  <a16:creationId xmlns="" xmlns:a16="http://schemas.microsoft.com/office/drawing/2014/main" id="{D0CCC9CB-E596-4B01-AA10-906ECEE3E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514" y="2275793"/>
              <a:ext cx="1988998" cy="496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i="1" spc="600" dirty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Part </a:t>
              </a:r>
              <a:r>
                <a:rPr lang="en-US" altLang="zh-CN" sz="2000" i="1" spc="600" dirty="0" smtClean="0">
                  <a:solidFill>
                    <a:srgbClr val="F2F2F2"/>
                  </a:solidFill>
                  <a:latin typeface="Arial" charset="0"/>
                  <a:ea typeface="Arial" charset="0"/>
                  <a:cs typeface="Arial" charset="0"/>
                  <a:sym typeface="Angsana New" pitchFamily="18" charset="-34"/>
                </a:rPr>
                <a:t>10</a:t>
              </a:r>
              <a:endParaRPr lang="en-US" altLang="zh-CN" sz="2000" i="1" spc="600" dirty="0">
                <a:solidFill>
                  <a:srgbClr val="F2F2F2"/>
                </a:solidFill>
                <a:latin typeface="Arial" charset="0"/>
                <a:ea typeface="Arial" charset="0"/>
                <a:cs typeface="Arial" charset="0"/>
                <a:sym typeface="Angsana New" pitchFamily="18" charset="-34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344" y="2553325"/>
            <a:ext cx="4304675" cy="4304675"/>
          </a:xfrm>
          <a:prstGeom prst="rect">
            <a:avLst/>
          </a:prstGeom>
        </p:spPr>
      </p:pic>
      <p:sp>
        <p:nvSpPr>
          <p:cNvPr id="18" name="TextBox 6">
            <a:extLst>
              <a:ext uri="{FF2B5EF4-FFF2-40B4-BE49-F238E27FC236}">
                <a16:creationId xmlns="" xmlns:a16="http://schemas.microsoft.com/office/drawing/2014/main" id="{B2F0DDCE-B5EA-438D-B2AC-DD992F1463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9179" y="1102713"/>
            <a:ext cx="414733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fontAlgn="base"/>
            <a:r>
              <a:rPr lang="zh-CN" altLang="en-US" sz="6000" b="1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目录</a:t>
            </a:r>
            <a:endParaRPr lang="zh-CN" altLang="en-US" sz="6000" b="1" dirty="0">
              <a:solidFill>
                <a:schemeClr val="bg1">
                  <a:lumMod val="9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矩形 160">
            <a:extLst>
              <a:ext uri="{FF2B5EF4-FFF2-40B4-BE49-F238E27FC236}">
                <a16:creationId xmlns="" xmlns:a16="http://schemas.microsoft.com/office/drawing/2014/main" id="{D0CCC9CB-E596-4B01-AA10-906ECEE3E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888" y="277417"/>
            <a:ext cx="787113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400" i="1" spc="600" dirty="0">
                <a:solidFill>
                  <a:srgbClr val="F2F2F2"/>
                </a:solidFill>
                <a:latin typeface="Arial" charset="0"/>
                <a:ea typeface="Arial" charset="0"/>
                <a:cs typeface="Arial" charset="0"/>
                <a:sym typeface="Angsana New" pitchFamily="18" charset="-34"/>
              </a:rPr>
              <a:t>CONTENT</a:t>
            </a:r>
          </a:p>
        </p:txBody>
      </p:sp>
    </p:spTree>
    <p:extLst>
      <p:ext uri="{BB962C8B-B14F-4D97-AF65-F5344CB8AC3E}">
        <p14:creationId xmlns="" xmlns:p14="http://schemas.microsoft.com/office/powerpoint/2010/main" val="17231359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6">
            <a:extLst>
              <a:ext uri="{FF2B5EF4-FFF2-40B4-BE49-F238E27FC236}">
                <a16:creationId xmlns="" xmlns:a16="http://schemas.microsoft.com/office/drawing/2014/main" id="{B2F0DDCE-B5EA-438D-B2AC-DD992F1463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513" y="2799811"/>
            <a:ext cx="839894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fontAlgn="base"/>
            <a:r>
              <a:rPr lang="zh-CN" altLang="en-US" sz="6000" b="1" dirty="0" smtClean="0">
                <a:solidFill>
                  <a:schemeClr val="bg1">
                    <a:lumMod val="9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面向对象高级特性</a:t>
            </a:r>
            <a:endParaRPr lang="zh-CN" altLang="en-US" sz="6000" b="1" dirty="0">
              <a:solidFill>
                <a:schemeClr val="bg1">
                  <a:lumMod val="9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矩形 160">
            <a:extLst>
              <a:ext uri="{FF2B5EF4-FFF2-40B4-BE49-F238E27FC236}">
                <a16:creationId xmlns="" xmlns:a16="http://schemas.microsoft.com/office/drawing/2014/main" id="{D0CCC9CB-E596-4B01-AA10-906ECEE3E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222" y="1974515"/>
            <a:ext cx="787113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400" i="1" spc="600" dirty="0">
                <a:solidFill>
                  <a:srgbClr val="F2F2F2"/>
                </a:solidFill>
                <a:latin typeface="Arial" charset="0"/>
                <a:ea typeface="Arial" charset="0"/>
                <a:cs typeface="Arial" charset="0"/>
                <a:sym typeface="Angsana New" pitchFamily="18" charset="-34"/>
              </a:rPr>
              <a:t>Part 01</a:t>
            </a:r>
          </a:p>
        </p:txBody>
      </p:sp>
      <p:sp>
        <p:nvSpPr>
          <p:cNvPr id="18" name="矩形 24">
            <a:extLst>
              <a:ext uri="{FF2B5EF4-FFF2-40B4-BE49-F238E27FC236}">
                <a16:creationId xmlns="" xmlns:a16="http://schemas.microsoft.com/office/drawing/2014/main" id="{D5D5CB61-E114-4452-A5AC-F20ADD763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212" y="3815474"/>
            <a:ext cx="664913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Arial" charset="0"/>
                <a:cs typeface="Arial" charset="0"/>
              </a:rPr>
              <a:t>在面向对象的程序设计（英语：</a:t>
            </a:r>
            <a:r>
              <a:rPr lang="en-US" sz="1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Arial" charset="0"/>
                <a:cs typeface="Arial" charset="0"/>
              </a:rPr>
              <a:t>Object-oriented programming，</a:t>
            </a:r>
            <a:r>
              <a:rPr lang="zh-CN" altLang="en-US" sz="1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Arial" charset="0"/>
                <a:cs typeface="Arial" charset="0"/>
              </a:rPr>
              <a:t>缩写：</a:t>
            </a:r>
            <a:r>
              <a:rPr lang="en-US" sz="1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Arial" charset="0"/>
                <a:cs typeface="Arial" charset="0"/>
              </a:rPr>
              <a:t>OOP）</a:t>
            </a:r>
            <a:r>
              <a:rPr lang="zh-CN" altLang="en-US" sz="1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Arial" charset="0"/>
                <a:cs typeface="Arial" charset="0"/>
              </a:rPr>
              <a:t>中，对象是一个由信息及对信息进行处理的描述所组成的整体，是对现实世界的抽象。</a:t>
            </a:r>
            <a:endParaRPr lang="en-US" altLang="zh-CN" sz="1600" i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Arial" charset="0"/>
              <a:cs typeface="Arial" charset="0"/>
            </a:endParaRPr>
          </a:p>
          <a:p>
            <a:endParaRPr lang="en-US" altLang="zh-CN" sz="1600" i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Arial" charset="0"/>
              <a:cs typeface="Arial" charset="0"/>
            </a:endParaRPr>
          </a:p>
          <a:p>
            <a:r>
              <a:rPr lang="zh-CN" altLang="en-US" sz="1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Arial" charset="0"/>
                <a:cs typeface="Arial" charset="0"/>
              </a:rPr>
              <a:t>万物皆对象。</a:t>
            </a:r>
            <a:endParaRPr lang="zh-CN" altLang="en-US" sz="16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043" y="2553325"/>
            <a:ext cx="4304675" cy="430467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06895493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8"/>
          <p:cNvGrpSpPr/>
          <p:nvPr/>
        </p:nvGrpSpPr>
        <p:grpSpPr>
          <a:xfrm>
            <a:off x="6267123" y="1718156"/>
            <a:ext cx="349021" cy="508431"/>
            <a:chOff x="4174136" y="3762623"/>
            <a:chExt cx="330200" cy="481012"/>
          </a:xfrm>
          <a:solidFill>
            <a:srgbClr val="246056"/>
          </a:solidFill>
        </p:grpSpPr>
        <p:sp>
          <p:nvSpPr>
            <p:cNvPr id="27" name="Freeform: Shape 29"/>
            <p:cNvSpPr>
              <a:spLocks/>
            </p:cNvSpPr>
            <p:nvPr/>
          </p:nvSpPr>
          <p:spPr bwMode="auto">
            <a:xfrm>
              <a:off x="4174136" y="3762623"/>
              <a:ext cx="330200" cy="481012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5 w 88"/>
                <a:gd name="T15" fmla="*/ 109 h 128"/>
                <a:gd name="T16" fmla="*/ 35 w 88"/>
                <a:gd name="T17" fmla="*/ 111 h 128"/>
                <a:gd name="T18" fmla="*/ 32 w 88"/>
                <a:gd name="T19" fmla="*/ 103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5 w 88"/>
                <a:gd name="T27" fmla="*/ 109 h 128"/>
                <a:gd name="T28" fmla="*/ 31 w 88"/>
                <a:gd name="T29" fmla="*/ 99 h 128"/>
                <a:gd name="T30" fmla="*/ 29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99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6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70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19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4"/>
                    <a:pt x="27" y="128"/>
                    <a:pt x="44" y="128"/>
                  </a:cubicBezTo>
                  <a:cubicBezTo>
                    <a:pt x="61" y="128"/>
                    <a:pt x="60" y="114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19"/>
                    <a:pt x="68" y="0"/>
                    <a:pt x="44" y="0"/>
                  </a:cubicBezTo>
                  <a:close/>
                  <a:moveTo>
                    <a:pt x="55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3"/>
                  </a:cubicBezTo>
                  <a:cubicBezTo>
                    <a:pt x="32" y="103"/>
                    <a:pt x="32" y="103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6" y="103"/>
                    <a:pt x="56" y="104"/>
                  </a:cubicBezTo>
                  <a:cubicBezTo>
                    <a:pt x="55" y="106"/>
                    <a:pt x="55" y="107"/>
                    <a:pt x="55" y="109"/>
                  </a:cubicBezTo>
                  <a:close/>
                  <a:moveTo>
                    <a:pt x="31" y="99"/>
                  </a:moveTo>
                  <a:cubicBezTo>
                    <a:pt x="30" y="97"/>
                    <a:pt x="30" y="94"/>
                    <a:pt x="29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99"/>
                  </a:lnTo>
                  <a:close/>
                  <a:moveTo>
                    <a:pt x="44" y="120"/>
                  </a:moveTo>
                  <a:cubicBezTo>
                    <a:pt x="40" y="120"/>
                    <a:pt x="38" y="119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6" y="84"/>
                    <a:pt x="26" y="84"/>
                    <a:pt x="26" y="84"/>
                  </a:cubicBezTo>
                  <a:cubicBezTo>
                    <a:pt x="24" y="79"/>
                    <a:pt x="21" y="75"/>
                    <a:pt x="19" y="71"/>
                  </a:cubicBezTo>
                  <a:cubicBezTo>
                    <a:pt x="14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70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rgbClr val="246056"/>
                </a:solidFill>
              </a:endParaRPr>
            </a:p>
          </p:txBody>
        </p:sp>
        <p:sp>
          <p:nvSpPr>
            <p:cNvPr id="28" name="Freeform: Shape 30"/>
            <p:cNvSpPr>
              <a:spLocks/>
            </p:cNvSpPr>
            <p:nvPr/>
          </p:nvSpPr>
          <p:spPr bwMode="auto">
            <a:xfrm>
              <a:off x="4248748" y="3837235"/>
              <a:ext cx="96838" cy="98425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rgbClr val="246056"/>
                </a:solidFill>
              </a:endParaRPr>
            </a:p>
          </p:txBody>
        </p:sp>
      </p:grpSp>
      <p:grpSp>
        <p:nvGrpSpPr>
          <p:cNvPr id="29" name="组合 32"/>
          <p:cNvGrpSpPr/>
          <p:nvPr/>
        </p:nvGrpSpPr>
        <p:grpSpPr>
          <a:xfrm>
            <a:off x="6970610" y="1534902"/>
            <a:ext cx="3785768" cy="629623"/>
            <a:chOff x="6302885" y="1678126"/>
            <a:chExt cx="3785768" cy="629623"/>
          </a:xfrm>
        </p:grpSpPr>
        <p:sp>
          <p:nvSpPr>
            <p:cNvPr id="30" name="矩形 29"/>
            <p:cNvSpPr/>
            <p:nvPr/>
          </p:nvSpPr>
          <p:spPr>
            <a:xfrm>
              <a:off x="6302885" y="2030750"/>
              <a:ext cx="3785768" cy="27699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清理对象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302885" y="1678126"/>
              <a:ext cx="2241974" cy="36279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 smtClean="0">
                  <a:solidFill>
                    <a:srgbClr val="246056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析构方法</a:t>
              </a:r>
              <a:endParaRPr lang="zh-CN" altLang="en-US" sz="1600" b="1" dirty="0">
                <a:solidFill>
                  <a:srgbClr val="246056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41" name="Group 20"/>
          <p:cNvGrpSpPr/>
          <p:nvPr/>
        </p:nvGrpSpPr>
        <p:grpSpPr>
          <a:xfrm>
            <a:off x="1012084" y="4845585"/>
            <a:ext cx="525206" cy="493332"/>
            <a:chOff x="2824761" y="1419473"/>
            <a:chExt cx="496888" cy="466725"/>
          </a:xfrm>
          <a:solidFill>
            <a:srgbClr val="246056"/>
          </a:solidFill>
        </p:grpSpPr>
        <p:sp>
          <p:nvSpPr>
            <p:cNvPr id="42" name="Oval 21"/>
            <p:cNvSpPr>
              <a:spLocks/>
            </p:cNvSpPr>
            <p:nvPr/>
          </p:nvSpPr>
          <p:spPr bwMode="auto">
            <a:xfrm>
              <a:off x="3066061" y="1676648"/>
              <a:ext cx="60325" cy="603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rgbClr val="246056"/>
                </a:solidFill>
              </a:endParaRPr>
            </a:p>
          </p:txBody>
        </p:sp>
        <p:sp>
          <p:nvSpPr>
            <p:cNvPr id="43" name="Freeform: Shape 22"/>
            <p:cNvSpPr>
              <a:spLocks/>
            </p:cNvSpPr>
            <p:nvPr/>
          </p:nvSpPr>
          <p:spPr bwMode="auto">
            <a:xfrm>
              <a:off x="2824761" y="1419473"/>
              <a:ext cx="496888" cy="466725"/>
            </a:xfrm>
            <a:custGeom>
              <a:avLst/>
              <a:gdLst>
                <a:gd name="T0" fmla="*/ 116 w 132"/>
                <a:gd name="T1" fmla="*/ 48 h 124"/>
                <a:gd name="T2" fmla="*/ 116 w 132"/>
                <a:gd name="T3" fmla="*/ 22 h 124"/>
                <a:gd name="T4" fmla="*/ 104 w 132"/>
                <a:gd name="T5" fmla="*/ 0 h 124"/>
                <a:gd name="T6" fmla="*/ 22 w 132"/>
                <a:gd name="T7" fmla="*/ 0 h 124"/>
                <a:gd name="T8" fmla="*/ 0 w 132"/>
                <a:gd name="T9" fmla="*/ 102 h 124"/>
                <a:gd name="T10" fmla="*/ 94 w 132"/>
                <a:gd name="T11" fmla="*/ 124 h 124"/>
                <a:gd name="T12" fmla="*/ 116 w 132"/>
                <a:gd name="T13" fmla="*/ 96 h 124"/>
                <a:gd name="T14" fmla="*/ 116 w 132"/>
                <a:gd name="T15" fmla="*/ 48 h 124"/>
                <a:gd name="T16" fmla="*/ 88 w 132"/>
                <a:gd name="T17" fmla="*/ 8 h 124"/>
                <a:gd name="T18" fmla="*/ 108 w 132"/>
                <a:gd name="T19" fmla="*/ 12 h 124"/>
                <a:gd name="T20" fmla="*/ 108 w 132"/>
                <a:gd name="T21" fmla="*/ 24 h 124"/>
                <a:gd name="T22" fmla="*/ 104 w 132"/>
                <a:gd name="T23" fmla="*/ 36 h 124"/>
                <a:gd name="T24" fmla="*/ 104 w 132"/>
                <a:gd name="T25" fmla="*/ 32 h 124"/>
                <a:gd name="T26" fmla="*/ 104 w 132"/>
                <a:gd name="T27" fmla="*/ 16 h 124"/>
                <a:gd name="T28" fmla="*/ 16 w 132"/>
                <a:gd name="T29" fmla="*/ 12 h 124"/>
                <a:gd name="T30" fmla="*/ 12 w 132"/>
                <a:gd name="T31" fmla="*/ 24 h 124"/>
                <a:gd name="T32" fmla="*/ 8 w 132"/>
                <a:gd name="T33" fmla="*/ 22 h 124"/>
                <a:gd name="T34" fmla="*/ 100 w 132"/>
                <a:gd name="T35" fmla="*/ 20 h 124"/>
                <a:gd name="T36" fmla="*/ 16 w 132"/>
                <a:gd name="T37" fmla="*/ 16 h 124"/>
                <a:gd name="T38" fmla="*/ 100 w 132"/>
                <a:gd name="T39" fmla="*/ 20 h 124"/>
                <a:gd name="T40" fmla="*/ 100 w 132"/>
                <a:gd name="T41" fmla="*/ 28 h 124"/>
                <a:gd name="T42" fmla="*/ 16 w 132"/>
                <a:gd name="T43" fmla="*/ 24 h 124"/>
                <a:gd name="T44" fmla="*/ 100 w 132"/>
                <a:gd name="T45" fmla="*/ 32 h 124"/>
                <a:gd name="T46" fmla="*/ 88 w 132"/>
                <a:gd name="T47" fmla="*/ 36 h 124"/>
                <a:gd name="T48" fmla="*/ 16 w 132"/>
                <a:gd name="T49" fmla="*/ 35 h 124"/>
                <a:gd name="T50" fmla="*/ 100 w 132"/>
                <a:gd name="T51" fmla="*/ 32 h 124"/>
                <a:gd name="T52" fmla="*/ 94 w 132"/>
                <a:gd name="T53" fmla="*/ 116 h 124"/>
                <a:gd name="T54" fmla="*/ 8 w 132"/>
                <a:gd name="T55" fmla="*/ 102 h 124"/>
                <a:gd name="T56" fmla="*/ 22 w 132"/>
                <a:gd name="T57" fmla="*/ 44 h 124"/>
                <a:gd name="T58" fmla="*/ 104 w 132"/>
                <a:gd name="T59" fmla="*/ 44 h 124"/>
                <a:gd name="T60" fmla="*/ 108 w 132"/>
                <a:gd name="T61" fmla="*/ 56 h 124"/>
                <a:gd name="T62" fmla="*/ 52 w 132"/>
                <a:gd name="T63" fmla="*/ 76 h 124"/>
                <a:gd name="T64" fmla="*/ 108 w 132"/>
                <a:gd name="T65" fmla="*/ 96 h 124"/>
                <a:gd name="T66" fmla="*/ 114 w 132"/>
                <a:gd name="T67" fmla="*/ 88 h 124"/>
                <a:gd name="T68" fmla="*/ 60 w 132"/>
                <a:gd name="T69" fmla="*/ 76 h 124"/>
                <a:gd name="T70" fmla="*/ 108 w 132"/>
                <a:gd name="T71" fmla="*/ 64 h 124"/>
                <a:gd name="T72" fmla="*/ 116 w 132"/>
                <a:gd name="T73" fmla="*/ 59 h 124"/>
                <a:gd name="T74" fmla="*/ 120 w 132"/>
                <a:gd name="T7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24"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6"/>
                    <a:pt x="111" y="0"/>
                    <a:pt x="104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5"/>
                    <a:pt x="10" y="124"/>
                    <a:pt x="22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107" y="124"/>
                    <a:pt x="116" y="115"/>
                    <a:pt x="116" y="102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32" y="84"/>
                    <a:pt x="132" y="60"/>
                    <a:pt x="116" y="48"/>
                  </a:cubicBezTo>
                  <a:close/>
                  <a:moveTo>
                    <a:pt x="22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7" y="8"/>
                    <a:pt x="108" y="10"/>
                    <a:pt x="108" y="1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7"/>
                    <a:pt x="106" y="36"/>
                    <a:pt x="104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4"/>
                    <a:pt x="103" y="12"/>
                    <a:pt x="10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4" y="12"/>
                    <a:pt x="12" y="14"/>
                    <a:pt x="12" y="16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0" y="30"/>
                    <a:pt x="8" y="26"/>
                    <a:pt x="8" y="22"/>
                  </a:cubicBezTo>
                  <a:cubicBezTo>
                    <a:pt x="8" y="15"/>
                    <a:pt x="15" y="8"/>
                    <a:pt x="22" y="8"/>
                  </a:cubicBezTo>
                  <a:close/>
                  <a:moveTo>
                    <a:pt x="100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00" y="16"/>
                    <a:pt x="100" y="16"/>
                    <a:pt x="100" y="16"/>
                  </a:cubicBezTo>
                  <a:lnTo>
                    <a:pt x="100" y="20"/>
                  </a:lnTo>
                  <a:close/>
                  <a:moveTo>
                    <a:pt x="100" y="24"/>
                  </a:moveTo>
                  <a:cubicBezTo>
                    <a:pt x="100" y="28"/>
                    <a:pt x="100" y="28"/>
                    <a:pt x="10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4"/>
                    <a:pt x="16" y="24"/>
                    <a:pt x="16" y="24"/>
                  </a:cubicBezTo>
                  <a:lnTo>
                    <a:pt x="100" y="24"/>
                  </a:lnTo>
                  <a:close/>
                  <a:moveTo>
                    <a:pt x="100" y="32"/>
                  </a:moveTo>
                  <a:cubicBezTo>
                    <a:pt x="100" y="36"/>
                    <a:pt x="100" y="36"/>
                    <a:pt x="100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6"/>
                    <a:pt x="18" y="36"/>
                    <a:pt x="16" y="35"/>
                  </a:cubicBezTo>
                  <a:cubicBezTo>
                    <a:pt x="16" y="32"/>
                    <a:pt x="16" y="32"/>
                    <a:pt x="16" y="32"/>
                  </a:cubicBezTo>
                  <a:lnTo>
                    <a:pt x="100" y="32"/>
                  </a:lnTo>
                  <a:close/>
                  <a:moveTo>
                    <a:pt x="108" y="102"/>
                  </a:moveTo>
                  <a:cubicBezTo>
                    <a:pt x="108" y="110"/>
                    <a:pt x="102" y="116"/>
                    <a:pt x="94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15" y="116"/>
                    <a:pt x="8" y="110"/>
                    <a:pt x="8" y="10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2" y="43"/>
                    <a:pt x="17" y="44"/>
                    <a:pt x="22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7" y="44"/>
                    <a:pt x="108" y="46"/>
                    <a:pt x="108" y="4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61" y="56"/>
                    <a:pt x="52" y="65"/>
                    <a:pt x="52" y="76"/>
                  </a:cubicBezTo>
                  <a:cubicBezTo>
                    <a:pt x="52" y="87"/>
                    <a:pt x="61" y="96"/>
                    <a:pt x="72" y="96"/>
                  </a:cubicBezTo>
                  <a:cubicBezTo>
                    <a:pt x="108" y="96"/>
                    <a:pt x="108" y="96"/>
                    <a:pt x="108" y="96"/>
                  </a:cubicBezTo>
                  <a:lnTo>
                    <a:pt x="108" y="102"/>
                  </a:lnTo>
                  <a:close/>
                  <a:moveTo>
                    <a:pt x="114" y="88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66" y="88"/>
                    <a:pt x="60" y="83"/>
                    <a:pt x="60" y="76"/>
                  </a:cubicBezTo>
                  <a:cubicBezTo>
                    <a:pt x="60" y="70"/>
                    <a:pt x="66" y="64"/>
                    <a:pt x="72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11" y="64"/>
                    <a:pt x="113" y="63"/>
                    <a:pt x="115" y="61"/>
                  </a:cubicBezTo>
                  <a:cubicBezTo>
                    <a:pt x="115" y="61"/>
                    <a:pt x="116" y="60"/>
                    <a:pt x="116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9" y="63"/>
                    <a:pt x="120" y="67"/>
                    <a:pt x="120" y="72"/>
                  </a:cubicBezTo>
                  <a:cubicBezTo>
                    <a:pt x="120" y="79"/>
                    <a:pt x="118" y="84"/>
                    <a:pt x="11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rgbClr val="246056"/>
                </a:solidFill>
              </a:endParaRPr>
            </a:p>
          </p:txBody>
        </p:sp>
      </p:grpSp>
      <p:grpSp>
        <p:nvGrpSpPr>
          <p:cNvPr id="44" name="Group 23"/>
          <p:cNvGrpSpPr/>
          <p:nvPr/>
        </p:nvGrpSpPr>
        <p:grpSpPr>
          <a:xfrm>
            <a:off x="1020472" y="3759565"/>
            <a:ext cx="508431" cy="510108"/>
            <a:chOff x="1567461" y="2198935"/>
            <a:chExt cx="481013" cy="482600"/>
          </a:xfrm>
          <a:solidFill>
            <a:srgbClr val="246056"/>
          </a:solidFill>
        </p:grpSpPr>
        <p:sp>
          <p:nvSpPr>
            <p:cNvPr id="45" name="Freeform: Shape 24"/>
            <p:cNvSpPr>
              <a:spLocks/>
            </p:cNvSpPr>
            <p:nvPr/>
          </p:nvSpPr>
          <p:spPr bwMode="auto">
            <a:xfrm>
              <a:off x="1567461" y="2198935"/>
              <a:ext cx="481013" cy="482600"/>
            </a:xfrm>
            <a:custGeom>
              <a:avLst/>
              <a:gdLst>
                <a:gd name="T0" fmla="*/ 109 w 128"/>
                <a:gd name="T1" fmla="*/ 48 h 128"/>
                <a:gd name="T2" fmla="*/ 114 w 128"/>
                <a:gd name="T3" fmla="*/ 33 h 128"/>
                <a:gd name="T4" fmla="*/ 105 w 128"/>
                <a:gd name="T5" fmla="*/ 15 h 128"/>
                <a:gd name="T6" fmla="*/ 95 w 128"/>
                <a:gd name="T7" fmla="*/ 14 h 128"/>
                <a:gd name="T8" fmla="*/ 80 w 128"/>
                <a:gd name="T9" fmla="*/ 19 h 128"/>
                <a:gd name="T10" fmla="*/ 69 w 128"/>
                <a:gd name="T11" fmla="*/ 0 h 128"/>
                <a:gd name="T12" fmla="*/ 51 w 128"/>
                <a:gd name="T13" fmla="*/ 6 h 128"/>
                <a:gd name="T14" fmla="*/ 43 w 128"/>
                <a:gd name="T15" fmla="*/ 21 h 128"/>
                <a:gd name="T16" fmla="*/ 28 w 128"/>
                <a:gd name="T17" fmla="*/ 12 h 128"/>
                <a:gd name="T18" fmla="*/ 15 w 128"/>
                <a:gd name="T19" fmla="*/ 22 h 128"/>
                <a:gd name="T20" fmla="*/ 21 w 128"/>
                <a:gd name="T21" fmla="*/ 43 h 128"/>
                <a:gd name="T22" fmla="*/ 6 w 128"/>
                <a:gd name="T23" fmla="*/ 51 h 128"/>
                <a:gd name="T24" fmla="*/ 0 w 128"/>
                <a:gd name="T25" fmla="*/ 69 h 128"/>
                <a:gd name="T26" fmla="*/ 19 w 128"/>
                <a:gd name="T27" fmla="*/ 80 h 128"/>
                <a:gd name="T28" fmla="*/ 14 w 128"/>
                <a:gd name="T29" fmla="*/ 95 h 128"/>
                <a:gd name="T30" fmla="*/ 22 w 128"/>
                <a:gd name="T31" fmla="*/ 113 h 128"/>
                <a:gd name="T32" fmla="*/ 33 w 128"/>
                <a:gd name="T33" fmla="*/ 114 h 128"/>
                <a:gd name="T34" fmla="*/ 48 w 128"/>
                <a:gd name="T35" fmla="*/ 109 h 128"/>
                <a:gd name="T36" fmla="*/ 58 w 128"/>
                <a:gd name="T37" fmla="*/ 128 h 128"/>
                <a:gd name="T38" fmla="*/ 77 w 128"/>
                <a:gd name="T39" fmla="*/ 121 h 128"/>
                <a:gd name="T40" fmla="*/ 85 w 128"/>
                <a:gd name="T41" fmla="*/ 107 h 128"/>
                <a:gd name="T42" fmla="*/ 100 w 128"/>
                <a:gd name="T43" fmla="*/ 115 h 128"/>
                <a:gd name="T44" fmla="*/ 113 w 128"/>
                <a:gd name="T45" fmla="*/ 105 h 128"/>
                <a:gd name="T46" fmla="*/ 107 w 128"/>
                <a:gd name="T47" fmla="*/ 85 h 128"/>
                <a:gd name="T48" fmla="*/ 121 w 128"/>
                <a:gd name="T49" fmla="*/ 77 h 128"/>
                <a:gd name="T50" fmla="*/ 128 w 128"/>
                <a:gd name="T51" fmla="*/ 58 h 128"/>
                <a:gd name="T52" fmla="*/ 108 w 128"/>
                <a:gd name="T53" fmla="*/ 72 h 128"/>
                <a:gd name="T54" fmla="*/ 100 w 128"/>
                <a:gd name="T55" fmla="*/ 81 h 128"/>
                <a:gd name="T56" fmla="*/ 107 w 128"/>
                <a:gd name="T57" fmla="*/ 100 h 128"/>
                <a:gd name="T58" fmla="*/ 89 w 128"/>
                <a:gd name="T59" fmla="*/ 100 h 128"/>
                <a:gd name="T60" fmla="*/ 81 w 128"/>
                <a:gd name="T61" fmla="*/ 100 h 128"/>
                <a:gd name="T62" fmla="*/ 72 w 128"/>
                <a:gd name="T63" fmla="*/ 108 h 128"/>
                <a:gd name="T64" fmla="*/ 58 w 128"/>
                <a:gd name="T65" fmla="*/ 120 h 128"/>
                <a:gd name="T66" fmla="*/ 51 w 128"/>
                <a:gd name="T67" fmla="*/ 102 h 128"/>
                <a:gd name="T68" fmla="*/ 43 w 128"/>
                <a:gd name="T69" fmla="*/ 99 h 128"/>
                <a:gd name="T70" fmla="*/ 28 w 128"/>
                <a:gd name="T71" fmla="*/ 107 h 128"/>
                <a:gd name="T72" fmla="*/ 27 w 128"/>
                <a:gd name="T73" fmla="*/ 89 h 128"/>
                <a:gd name="T74" fmla="*/ 26 w 128"/>
                <a:gd name="T75" fmla="*/ 77 h 128"/>
                <a:gd name="T76" fmla="*/ 8 w 128"/>
                <a:gd name="T77" fmla="*/ 69 h 128"/>
                <a:gd name="T78" fmla="*/ 20 w 128"/>
                <a:gd name="T79" fmla="*/ 56 h 128"/>
                <a:gd name="T80" fmla="*/ 28 w 128"/>
                <a:gd name="T81" fmla="*/ 46 h 128"/>
                <a:gd name="T82" fmla="*/ 20 w 128"/>
                <a:gd name="T83" fmla="*/ 28 h 128"/>
                <a:gd name="T84" fmla="*/ 39 w 128"/>
                <a:gd name="T85" fmla="*/ 27 h 128"/>
                <a:gd name="T86" fmla="*/ 46 w 128"/>
                <a:gd name="T87" fmla="*/ 28 h 128"/>
                <a:gd name="T88" fmla="*/ 56 w 128"/>
                <a:gd name="T89" fmla="*/ 20 h 128"/>
                <a:gd name="T90" fmla="*/ 69 w 128"/>
                <a:gd name="T91" fmla="*/ 8 h 128"/>
                <a:gd name="T92" fmla="*/ 77 w 128"/>
                <a:gd name="T93" fmla="*/ 26 h 128"/>
                <a:gd name="T94" fmla="*/ 85 w 128"/>
                <a:gd name="T95" fmla="*/ 29 h 128"/>
                <a:gd name="T96" fmla="*/ 100 w 128"/>
                <a:gd name="T97" fmla="*/ 20 h 128"/>
                <a:gd name="T98" fmla="*/ 100 w 128"/>
                <a:gd name="T99" fmla="*/ 39 h 128"/>
                <a:gd name="T100" fmla="*/ 102 w 128"/>
                <a:gd name="T101" fmla="*/ 51 h 128"/>
                <a:gd name="T102" fmla="*/ 120 w 128"/>
                <a:gd name="T103" fmla="*/ 58 h 128"/>
                <a:gd name="T104" fmla="*/ 108 w 128"/>
                <a:gd name="T105" fmla="*/ 7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8" h="128">
                  <a:moveTo>
                    <a:pt x="121" y="51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9" y="46"/>
                    <a:pt x="108" y="45"/>
                    <a:pt x="107" y="43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6" y="29"/>
                    <a:pt x="116" y="25"/>
                    <a:pt x="113" y="22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4" y="13"/>
                    <a:pt x="102" y="12"/>
                    <a:pt x="100" y="12"/>
                  </a:cubicBezTo>
                  <a:cubicBezTo>
                    <a:pt x="98" y="12"/>
                    <a:pt x="97" y="13"/>
                    <a:pt x="95" y="14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3" y="20"/>
                    <a:pt x="81" y="19"/>
                    <a:pt x="80" y="19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6" y="3"/>
                    <a:pt x="73" y="0"/>
                    <a:pt x="69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5" y="0"/>
                    <a:pt x="51" y="3"/>
                    <a:pt x="51" y="6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46" y="19"/>
                    <a:pt x="45" y="20"/>
                    <a:pt x="43" y="21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1" y="13"/>
                    <a:pt x="30" y="12"/>
                    <a:pt x="28" y="12"/>
                  </a:cubicBezTo>
                  <a:cubicBezTo>
                    <a:pt x="26" y="12"/>
                    <a:pt x="24" y="13"/>
                    <a:pt x="22" y="1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2" y="25"/>
                    <a:pt x="12" y="29"/>
                    <a:pt x="14" y="3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19" y="46"/>
                    <a:pt x="19" y="48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3" y="51"/>
                    <a:pt x="0" y="55"/>
                    <a:pt x="0" y="58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3"/>
                    <a:pt x="3" y="76"/>
                    <a:pt x="6" y="77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1"/>
                    <a:pt x="20" y="83"/>
                    <a:pt x="21" y="85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2" y="98"/>
                    <a:pt x="12" y="103"/>
                    <a:pt x="15" y="105"/>
                  </a:cubicBezTo>
                  <a:cubicBezTo>
                    <a:pt x="22" y="113"/>
                    <a:pt x="22" y="113"/>
                    <a:pt x="22" y="113"/>
                  </a:cubicBezTo>
                  <a:cubicBezTo>
                    <a:pt x="24" y="115"/>
                    <a:pt x="26" y="115"/>
                    <a:pt x="28" y="115"/>
                  </a:cubicBezTo>
                  <a:cubicBezTo>
                    <a:pt x="30" y="115"/>
                    <a:pt x="31" y="115"/>
                    <a:pt x="33" y="114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5" y="108"/>
                    <a:pt x="46" y="109"/>
                    <a:pt x="48" y="109"/>
                  </a:cubicBezTo>
                  <a:cubicBezTo>
                    <a:pt x="51" y="121"/>
                    <a:pt x="51" y="121"/>
                    <a:pt x="51" y="121"/>
                  </a:cubicBezTo>
                  <a:cubicBezTo>
                    <a:pt x="51" y="125"/>
                    <a:pt x="55" y="128"/>
                    <a:pt x="58" y="128"/>
                  </a:cubicBezTo>
                  <a:cubicBezTo>
                    <a:pt x="69" y="128"/>
                    <a:pt x="69" y="128"/>
                    <a:pt x="69" y="128"/>
                  </a:cubicBezTo>
                  <a:cubicBezTo>
                    <a:pt x="73" y="128"/>
                    <a:pt x="76" y="125"/>
                    <a:pt x="77" y="121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1" y="109"/>
                    <a:pt x="83" y="108"/>
                    <a:pt x="85" y="107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7" y="115"/>
                    <a:pt x="98" y="115"/>
                    <a:pt x="100" y="115"/>
                  </a:cubicBezTo>
                  <a:cubicBezTo>
                    <a:pt x="102" y="115"/>
                    <a:pt x="104" y="115"/>
                    <a:pt x="105" y="113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6" y="103"/>
                    <a:pt x="116" y="98"/>
                    <a:pt x="114" y="9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8" y="83"/>
                    <a:pt x="109" y="81"/>
                    <a:pt x="109" y="80"/>
                  </a:cubicBezTo>
                  <a:cubicBezTo>
                    <a:pt x="121" y="77"/>
                    <a:pt x="121" y="77"/>
                    <a:pt x="121" y="77"/>
                  </a:cubicBezTo>
                  <a:cubicBezTo>
                    <a:pt x="125" y="76"/>
                    <a:pt x="128" y="73"/>
                    <a:pt x="128" y="69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55"/>
                    <a:pt x="125" y="51"/>
                    <a:pt x="121" y="51"/>
                  </a:cubicBezTo>
                  <a:close/>
                  <a:moveTo>
                    <a:pt x="108" y="72"/>
                  </a:moveTo>
                  <a:cubicBezTo>
                    <a:pt x="105" y="72"/>
                    <a:pt x="103" y="74"/>
                    <a:pt x="102" y="77"/>
                  </a:cubicBezTo>
                  <a:cubicBezTo>
                    <a:pt x="101" y="78"/>
                    <a:pt x="101" y="80"/>
                    <a:pt x="100" y="81"/>
                  </a:cubicBezTo>
                  <a:cubicBezTo>
                    <a:pt x="99" y="84"/>
                    <a:pt x="99" y="87"/>
                    <a:pt x="100" y="89"/>
                  </a:cubicBezTo>
                  <a:cubicBezTo>
                    <a:pt x="107" y="100"/>
                    <a:pt x="107" y="100"/>
                    <a:pt x="107" y="100"/>
                  </a:cubicBezTo>
                  <a:cubicBezTo>
                    <a:pt x="100" y="107"/>
                    <a:pt x="100" y="107"/>
                    <a:pt x="100" y="107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6" y="99"/>
                    <a:pt x="85" y="99"/>
                  </a:cubicBezTo>
                  <a:cubicBezTo>
                    <a:pt x="84" y="99"/>
                    <a:pt x="82" y="99"/>
                    <a:pt x="81" y="100"/>
                  </a:cubicBezTo>
                  <a:cubicBezTo>
                    <a:pt x="80" y="101"/>
                    <a:pt x="78" y="101"/>
                    <a:pt x="77" y="102"/>
                  </a:cubicBezTo>
                  <a:cubicBezTo>
                    <a:pt x="74" y="103"/>
                    <a:pt x="72" y="105"/>
                    <a:pt x="72" y="108"/>
                  </a:cubicBezTo>
                  <a:cubicBezTo>
                    <a:pt x="69" y="120"/>
                    <a:pt x="69" y="120"/>
                    <a:pt x="69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5" y="105"/>
                    <a:pt x="53" y="103"/>
                    <a:pt x="51" y="102"/>
                  </a:cubicBezTo>
                  <a:cubicBezTo>
                    <a:pt x="49" y="101"/>
                    <a:pt x="48" y="101"/>
                    <a:pt x="46" y="100"/>
                  </a:cubicBezTo>
                  <a:cubicBezTo>
                    <a:pt x="45" y="99"/>
                    <a:pt x="44" y="99"/>
                    <a:pt x="43" y="99"/>
                  </a:cubicBezTo>
                  <a:cubicBezTo>
                    <a:pt x="41" y="99"/>
                    <a:pt x="40" y="99"/>
                    <a:pt x="39" y="100"/>
                  </a:cubicBezTo>
                  <a:cubicBezTo>
                    <a:pt x="28" y="107"/>
                    <a:pt x="28" y="107"/>
                    <a:pt x="28" y="107"/>
                  </a:cubicBezTo>
                  <a:cubicBezTo>
                    <a:pt x="20" y="100"/>
                    <a:pt x="20" y="100"/>
                    <a:pt x="20" y="100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29" y="87"/>
                    <a:pt x="29" y="84"/>
                    <a:pt x="28" y="81"/>
                  </a:cubicBezTo>
                  <a:cubicBezTo>
                    <a:pt x="27" y="80"/>
                    <a:pt x="27" y="78"/>
                    <a:pt x="26" y="77"/>
                  </a:cubicBezTo>
                  <a:cubicBezTo>
                    <a:pt x="25" y="74"/>
                    <a:pt x="23" y="72"/>
                    <a:pt x="20" y="72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3" y="55"/>
                    <a:pt x="25" y="53"/>
                    <a:pt x="26" y="51"/>
                  </a:cubicBezTo>
                  <a:cubicBezTo>
                    <a:pt x="27" y="49"/>
                    <a:pt x="27" y="48"/>
                    <a:pt x="28" y="46"/>
                  </a:cubicBezTo>
                  <a:cubicBezTo>
                    <a:pt x="29" y="44"/>
                    <a:pt x="29" y="41"/>
                    <a:pt x="27" y="3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8"/>
                    <a:pt x="41" y="29"/>
                    <a:pt x="43" y="29"/>
                  </a:cubicBezTo>
                  <a:cubicBezTo>
                    <a:pt x="44" y="29"/>
                    <a:pt x="45" y="28"/>
                    <a:pt x="46" y="28"/>
                  </a:cubicBezTo>
                  <a:cubicBezTo>
                    <a:pt x="48" y="27"/>
                    <a:pt x="49" y="27"/>
                    <a:pt x="51" y="26"/>
                  </a:cubicBezTo>
                  <a:cubicBezTo>
                    <a:pt x="53" y="25"/>
                    <a:pt x="55" y="23"/>
                    <a:pt x="56" y="20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3"/>
                    <a:pt x="74" y="25"/>
                    <a:pt x="77" y="26"/>
                  </a:cubicBezTo>
                  <a:cubicBezTo>
                    <a:pt x="78" y="27"/>
                    <a:pt x="80" y="27"/>
                    <a:pt x="81" y="28"/>
                  </a:cubicBezTo>
                  <a:cubicBezTo>
                    <a:pt x="82" y="28"/>
                    <a:pt x="84" y="29"/>
                    <a:pt x="85" y="29"/>
                  </a:cubicBezTo>
                  <a:cubicBezTo>
                    <a:pt x="86" y="29"/>
                    <a:pt x="88" y="28"/>
                    <a:pt x="89" y="27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99" y="41"/>
                    <a:pt x="99" y="44"/>
                    <a:pt x="100" y="46"/>
                  </a:cubicBezTo>
                  <a:cubicBezTo>
                    <a:pt x="100" y="48"/>
                    <a:pt x="101" y="49"/>
                    <a:pt x="102" y="51"/>
                  </a:cubicBezTo>
                  <a:cubicBezTo>
                    <a:pt x="103" y="53"/>
                    <a:pt x="105" y="55"/>
                    <a:pt x="108" y="56"/>
                  </a:cubicBezTo>
                  <a:cubicBezTo>
                    <a:pt x="120" y="58"/>
                    <a:pt x="120" y="58"/>
                    <a:pt x="120" y="58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08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rgbClr val="246056"/>
                </a:solidFill>
              </a:endParaRPr>
            </a:p>
          </p:txBody>
        </p:sp>
        <p:sp>
          <p:nvSpPr>
            <p:cNvPr id="46" name="Freeform: Shape 25"/>
            <p:cNvSpPr>
              <a:spLocks/>
            </p:cNvSpPr>
            <p:nvPr/>
          </p:nvSpPr>
          <p:spPr bwMode="auto">
            <a:xfrm>
              <a:off x="1702398" y="2335460"/>
              <a:ext cx="209550" cy="211137"/>
            </a:xfrm>
            <a:custGeom>
              <a:avLst/>
              <a:gdLst>
                <a:gd name="T0" fmla="*/ 28 w 56"/>
                <a:gd name="T1" fmla="*/ 0 h 56"/>
                <a:gd name="T2" fmla="*/ 0 w 56"/>
                <a:gd name="T3" fmla="*/ 28 h 56"/>
                <a:gd name="T4" fmla="*/ 28 w 56"/>
                <a:gd name="T5" fmla="*/ 56 h 56"/>
                <a:gd name="T6" fmla="*/ 56 w 56"/>
                <a:gd name="T7" fmla="*/ 28 h 56"/>
                <a:gd name="T8" fmla="*/ 28 w 56"/>
                <a:gd name="T9" fmla="*/ 0 h 56"/>
                <a:gd name="T10" fmla="*/ 28 w 56"/>
                <a:gd name="T11" fmla="*/ 52 h 56"/>
                <a:gd name="T12" fmla="*/ 3 w 56"/>
                <a:gd name="T13" fmla="*/ 28 h 56"/>
                <a:gd name="T14" fmla="*/ 28 w 56"/>
                <a:gd name="T15" fmla="*/ 3 h 56"/>
                <a:gd name="T16" fmla="*/ 52 w 56"/>
                <a:gd name="T17" fmla="*/ 28 h 56"/>
                <a:gd name="T18" fmla="*/ 28 w 56"/>
                <a:gd name="T19" fmla="*/ 5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0"/>
                  </a:moveTo>
                  <a:cubicBezTo>
                    <a:pt x="12" y="0"/>
                    <a:pt x="0" y="12"/>
                    <a:pt x="0" y="28"/>
                  </a:cubicBezTo>
                  <a:cubicBezTo>
                    <a:pt x="0" y="43"/>
                    <a:pt x="12" y="56"/>
                    <a:pt x="28" y="56"/>
                  </a:cubicBezTo>
                  <a:cubicBezTo>
                    <a:pt x="43" y="56"/>
                    <a:pt x="56" y="43"/>
                    <a:pt x="56" y="28"/>
                  </a:cubicBezTo>
                  <a:cubicBezTo>
                    <a:pt x="56" y="12"/>
                    <a:pt x="43" y="0"/>
                    <a:pt x="28" y="0"/>
                  </a:cubicBezTo>
                  <a:close/>
                  <a:moveTo>
                    <a:pt x="28" y="52"/>
                  </a:moveTo>
                  <a:cubicBezTo>
                    <a:pt x="14" y="52"/>
                    <a:pt x="3" y="41"/>
                    <a:pt x="3" y="28"/>
                  </a:cubicBezTo>
                  <a:cubicBezTo>
                    <a:pt x="3" y="14"/>
                    <a:pt x="14" y="3"/>
                    <a:pt x="28" y="3"/>
                  </a:cubicBezTo>
                  <a:cubicBezTo>
                    <a:pt x="41" y="3"/>
                    <a:pt x="52" y="14"/>
                    <a:pt x="52" y="28"/>
                  </a:cubicBezTo>
                  <a:cubicBezTo>
                    <a:pt x="52" y="41"/>
                    <a:pt x="41" y="52"/>
                    <a:pt x="28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rgbClr val="246056"/>
                </a:solidFill>
              </a:endParaRPr>
            </a:p>
          </p:txBody>
        </p:sp>
        <p:sp>
          <p:nvSpPr>
            <p:cNvPr id="47" name="Freeform: Shape 26"/>
            <p:cNvSpPr>
              <a:spLocks/>
            </p:cNvSpPr>
            <p:nvPr/>
          </p:nvSpPr>
          <p:spPr bwMode="auto">
            <a:xfrm>
              <a:off x="1746848" y="2379910"/>
              <a:ext cx="120650" cy="120650"/>
            </a:xfrm>
            <a:custGeom>
              <a:avLst/>
              <a:gdLst>
                <a:gd name="T0" fmla="*/ 16 w 32"/>
                <a:gd name="T1" fmla="*/ 0 h 32"/>
                <a:gd name="T2" fmla="*/ 0 w 32"/>
                <a:gd name="T3" fmla="*/ 16 h 32"/>
                <a:gd name="T4" fmla="*/ 16 w 32"/>
                <a:gd name="T5" fmla="*/ 32 h 32"/>
                <a:gd name="T6" fmla="*/ 32 w 32"/>
                <a:gd name="T7" fmla="*/ 16 h 32"/>
                <a:gd name="T8" fmla="*/ 16 w 32"/>
                <a:gd name="T9" fmla="*/ 0 h 32"/>
                <a:gd name="T10" fmla="*/ 16 w 32"/>
                <a:gd name="T11" fmla="*/ 28 h 32"/>
                <a:gd name="T12" fmla="*/ 4 w 32"/>
                <a:gd name="T13" fmla="*/ 16 h 32"/>
                <a:gd name="T14" fmla="*/ 16 w 32"/>
                <a:gd name="T15" fmla="*/ 4 h 32"/>
                <a:gd name="T16" fmla="*/ 28 w 32"/>
                <a:gd name="T17" fmla="*/ 16 h 32"/>
                <a:gd name="T18" fmla="*/ 16 w 32"/>
                <a:gd name="T19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16" y="28"/>
                  </a:moveTo>
                  <a:cubicBezTo>
                    <a:pt x="9" y="28"/>
                    <a:pt x="4" y="23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22" y="4"/>
                    <a:pt x="28" y="9"/>
                    <a:pt x="28" y="16"/>
                  </a:cubicBezTo>
                  <a:cubicBezTo>
                    <a:pt x="28" y="23"/>
                    <a:pt x="22" y="28"/>
                    <a:pt x="1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rgbClr val="246056"/>
                </a:solidFill>
              </a:endParaRPr>
            </a:p>
          </p:txBody>
        </p:sp>
      </p:grpSp>
      <p:sp>
        <p:nvSpPr>
          <p:cNvPr id="48" name="Freeform: Shape 27"/>
          <p:cNvSpPr>
            <a:spLocks/>
          </p:cNvSpPr>
          <p:nvPr/>
        </p:nvSpPr>
        <p:spPr bwMode="auto">
          <a:xfrm>
            <a:off x="1012082" y="2673545"/>
            <a:ext cx="525210" cy="510108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6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1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1 w 132"/>
              <a:gd name="T33" fmla="*/ 64 h 128"/>
              <a:gd name="T34" fmla="*/ 80 w 132"/>
              <a:gd name="T35" fmla="*/ 28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5 h 128"/>
              <a:gd name="T44" fmla="*/ 36 w 132"/>
              <a:gd name="T45" fmla="*/ 114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6 w 132"/>
              <a:gd name="T53" fmla="*/ 114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7"/>
                  <a:pt x="58" y="116"/>
                  <a:pt x="60" y="114"/>
                </a:cubicBezTo>
                <a:cubicBezTo>
                  <a:pt x="121" y="53"/>
                  <a:pt x="121" y="53"/>
                  <a:pt x="121" y="53"/>
                </a:cubicBezTo>
                <a:cubicBezTo>
                  <a:pt x="132" y="41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1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8"/>
                  <a:pt x="56" y="76"/>
                  <a:pt x="54" y="74"/>
                </a:cubicBezTo>
                <a:cubicBezTo>
                  <a:pt x="52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5" y="38"/>
                  <a:pt x="96" y="40"/>
                  <a:pt x="98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5" y="64"/>
                  <a:pt x="31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8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19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9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5"/>
                </a:cubicBezTo>
                <a:lnTo>
                  <a:pt x="17" y="119"/>
                </a:lnTo>
                <a:close/>
                <a:moveTo>
                  <a:pt x="36" y="114"/>
                </a:moveTo>
                <a:cubicBezTo>
                  <a:pt x="36" y="109"/>
                  <a:pt x="33" y="103"/>
                  <a:pt x="29" y="99"/>
                </a:cubicBezTo>
                <a:cubicBezTo>
                  <a:pt x="25" y="95"/>
                  <a:pt x="19" y="92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0"/>
                  <a:pt x="50" y="111"/>
                </a:cubicBezTo>
                <a:lnTo>
                  <a:pt x="36" y="114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8" y="43"/>
                  <a:pt x="104" y="36"/>
                  <a:pt x="98" y="30"/>
                </a:cubicBezTo>
                <a:cubicBezTo>
                  <a:pt x="92" y="23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9" y="43"/>
                  <a:pt x="115" y="47"/>
                </a:cubicBezTo>
                <a:close/>
              </a:path>
            </a:pathLst>
          </a:custGeom>
          <a:solidFill>
            <a:srgbClr val="246056"/>
          </a:solidFill>
          <a:ln>
            <a:noFill/>
          </a:ln>
          <a:extLst/>
        </p:spPr>
        <p:txBody>
          <a:bodyPr anchor="ctr"/>
          <a:lstStyle/>
          <a:p>
            <a:pPr algn="ctr"/>
            <a:endParaRPr>
              <a:solidFill>
                <a:srgbClr val="246056"/>
              </a:solidFill>
            </a:endParaRPr>
          </a:p>
        </p:txBody>
      </p:sp>
      <p:grpSp>
        <p:nvGrpSpPr>
          <p:cNvPr id="49" name="Group 28"/>
          <p:cNvGrpSpPr/>
          <p:nvPr/>
        </p:nvGrpSpPr>
        <p:grpSpPr>
          <a:xfrm>
            <a:off x="1100177" y="1589202"/>
            <a:ext cx="349021" cy="508431"/>
            <a:chOff x="4174136" y="3762623"/>
            <a:chExt cx="330200" cy="481012"/>
          </a:xfrm>
          <a:solidFill>
            <a:srgbClr val="246056"/>
          </a:solidFill>
        </p:grpSpPr>
        <p:sp>
          <p:nvSpPr>
            <p:cNvPr id="50" name="Freeform: Shape 29"/>
            <p:cNvSpPr>
              <a:spLocks/>
            </p:cNvSpPr>
            <p:nvPr/>
          </p:nvSpPr>
          <p:spPr bwMode="auto">
            <a:xfrm>
              <a:off x="4174136" y="3762623"/>
              <a:ext cx="330200" cy="481012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5 w 88"/>
                <a:gd name="T15" fmla="*/ 109 h 128"/>
                <a:gd name="T16" fmla="*/ 35 w 88"/>
                <a:gd name="T17" fmla="*/ 111 h 128"/>
                <a:gd name="T18" fmla="*/ 32 w 88"/>
                <a:gd name="T19" fmla="*/ 103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5 w 88"/>
                <a:gd name="T27" fmla="*/ 109 h 128"/>
                <a:gd name="T28" fmla="*/ 31 w 88"/>
                <a:gd name="T29" fmla="*/ 99 h 128"/>
                <a:gd name="T30" fmla="*/ 29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99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6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70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19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4"/>
                    <a:pt x="27" y="128"/>
                    <a:pt x="44" y="128"/>
                  </a:cubicBezTo>
                  <a:cubicBezTo>
                    <a:pt x="61" y="128"/>
                    <a:pt x="60" y="114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19"/>
                    <a:pt x="68" y="0"/>
                    <a:pt x="44" y="0"/>
                  </a:cubicBezTo>
                  <a:close/>
                  <a:moveTo>
                    <a:pt x="55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3"/>
                  </a:cubicBezTo>
                  <a:cubicBezTo>
                    <a:pt x="32" y="103"/>
                    <a:pt x="32" y="103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6" y="103"/>
                    <a:pt x="56" y="104"/>
                  </a:cubicBezTo>
                  <a:cubicBezTo>
                    <a:pt x="55" y="106"/>
                    <a:pt x="55" y="107"/>
                    <a:pt x="55" y="109"/>
                  </a:cubicBezTo>
                  <a:close/>
                  <a:moveTo>
                    <a:pt x="31" y="99"/>
                  </a:moveTo>
                  <a:cubicBezTo>
                    <a:pt x="30" y="97"/>
                    <a:pt x="30" y="94"/>
                    <a:pt x="29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99"/>
                  </a:lnTo>
                  <a:close/>
                  <a:moveTo>
                    <a:pt x="44" y="120"/>
                  </a:moveTo>
                  <a:cubicBezTo>
                    <a:pt x="40" y="120"/>
                    <a:pt x="38" y="119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6" y="84"/>
                    <a:pt x="26" y="84"/>
                    <a:pt x="26" y="84"/>
                  </a:cubicBezTo>
                  <a:cubicBezTo>
                    <a:pt x="24" y="79"/>
                    <a:pt x="21" y="75"/>
                    <a:pt x="19" y="71"/>
                  </a:cubicBezTo>
                  <a:cubicBezTo>
                    <a:pt x="14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70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rgbClr val="246056"/>
                </a:solidFill>
              </a:endParaRPr>
            </a:p>
          </p:txBody>
        </p:sp>
        <p:sp>
          <p:nvSpPr>
            <p:cNvPr id="51" name="Freeform: Shape 30"/>
            <p:cNvSpPr>
              <a:spLocks/>
            </p:cNvSpPr>
            <p:nvPr/>
          </p:nvSpPr>
          <p:spPr bwMode="auto">
            <a:xfrm>
              <a:off x="4248748" y="3837235"/>
              <a:ext cx="96838" cy="98425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rgbClr val="246056"/>
                </a:solidFill>
              </a:endParaRPr>
            </a:p>
          </p:txBody>
        </p:sp>
      </p:grpSp>
      <p:grpSp>
        <p:nvGrpSpPr>
          <p:cNvPr id="52" name="组合 32"/>
          <p:cNvGrpSpPr/>
          <p:nvPr/>
        </p:nvGrpSpPr>
        <p:grpSpPr>
          <a:xfrm>
            <a:off x="1803664" y="1405948"/>
            <a:ext cx="3785768" cy="629623"/>
            <a:chOff x="6302885" y="1678126"/>
            <a:chExt cx="3785768" cy="629623"/>
          </a:xfrm>
        </p:grpSpPr>
        <p:sp>
          <p:nvSpPr>
            <p:cNvPr id="53" name="矩形 52"/>
            <p:cNvSpPr/>
            <p:nvPr/>
          </p:nvSpPr>
          <p:spPr>
            <a:xfrm>
              <a:off x="6302885" y="2030750"/>
              <a:ext cx="3785768" cy="27699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通过类和属性访问属性和方法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6302885" y="1678126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 smtClean="0">
                  <a:solidFill>
                    <a:srgbClr val="246056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静态方法和属性</a:t>
              </a:r>
              <a:endParaRPr lang="zh-CN" altLang="en-US" sz="1600" b="1" dirty="0">
                <a:solidFill>
                  <a:srgbClr val="246056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55" name="组合 35"/>
          <p:cNvGrpSpPr/>
          <p:nvPr/>
        </p:nvGrpSpPr>
        <p:grpSpPr>
          <a:xfrm>
            <a:off x="1803664" y="2488893"/>
            <a:ext cx="3785768" cy="629623"/>
            <a:chOff x="6302885" y="1678126"/>
            <a:chExt cx="3785768" cy="629623"/>
          </a:xfrm>
        </p:grpSpPr>
        <p:sp>
          <p:nvSpPr>
            <p:cNvPr id="56" name="矩形 55"/>
            <p:cNvSpPr/>
            <p:nvPr/>
          </p:nvSpPr>
          <p:spPr>
            <a:xfrm>
              <a:off x="6302885" y="2030750"/>
              <a:ext cx="3785768" cy="27699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实现自动委托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302885" y="1678126"/>
              <a:ext cx="2241974" cy="36279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 smtClean="0">
                  <a:solidFill>
                    <a:srgbClr val="246056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使用拦截器</a:t>
              </a:r>
              <a:endParaRPr lang="zh-CN" altLang="en-US" sz="1600" b="1" dirty="0">
                <a:solidFill>
                  <a:srgbClr val="246056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58" name="组合 38"/>
          <p:cNvGrpSpPr/>
          <p:nvPr/>
        </p:nvGrpSpPr>
        <p:grpSpPr>
          <a:xfrm>
            <a:off x="1803664" y="3571838"/>
            <a:ext cx="3785768" cy="629623"/>
            <a:chOff x="6302885" y="1678126"/>
            <a:chExt cx="3785768" cy="629623"/>
          </a:xfrm>
        </p:grpSpPr>
        <p:sp>
          <p:nvSpPr>
            <p:cNvPr id="59" name="矩形 58"/>
            <p:cNvSpPr/>
            <p:nvPr/>
          </p:nvSpPr>
          <p:spPr>
            <a:xfrm>
              <a:off x="6302885" y="2030750"/>
              <a:ext cx="3785768" cy="27699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在类之间共享实现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6302885" y="1678126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b="1" dirty="0" smtClean="0">
                  <a:solidFill>
                    <a:srgbClr val="246056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trait</a:t>
              </a:r>
              <a:endParaRPr lang="zh-CN" altLang="en-US" sz="1600" b="1" dirty="0">
                <a:solidFill>
                  <a:srgbClr val="246056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61" name="组合 41"/>
          <p:cNvGrpSpPr/>
          <p:nvPr/>
        </p:nvGrpSpPr>
        <p:grpSpPr>
          <a:xfrm>
            <a:off x="1803664" y="4654782"/>
            <a:ext cx="3785768" cy="629623"/>
            <a:chOff x="6302885" y="1678126"/>
            <a:chExt cx="3785768" cy="629623"/>
          </a:xfrm>
        </p:grpSpPr>
        <p:sp>
          <p:nvSpPr>
            <p:cNvPr id="62" name="矩形 61"/>
            <p:cNvSpPr/>
            <p:nvPr/>
          </p:nvSpPr>
          <p:spPr>
            <a:xfrm>
              <a:off x="6302885" y="2030750"/>
              <a:ext cx="3785768" cy="27699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引入异常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6302885" y="1678126"/>
              <a:ext cx="2241974" cy="36279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 smtClean="0">
                  <a:solidFill>
                    <a:srgbClr val="246056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错误处理</a:t>
              </a:r>
              <a:endParaRPr lang="zh-CN" altLang="en-US" sz="1600" b="1" dirty="0">
                <a:solidFill>
                  <a:srgbClr val="246056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157738507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4693" y="1241950"/>
            <a:ext cx="7869116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单继承与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PHP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只支持单继承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lass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 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extends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B,A{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 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extends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extends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A{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b="1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4693" y="1241950"/>
            <a:ext cx="7869116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单继承与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PHP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只支持单继承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lass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B 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extends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 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extends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b="1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4693" y="1241950"/>
            <a:ext cx="7869116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在不同层次类之间共享实现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TestTrait{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属性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不能被实例化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b="1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94693" y="1241950"/>
            <a:ext cx="7869116" cy="7940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Trait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在不同层次类之间共享实现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 {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TestTrait;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属性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800" b="1" dirty="0" smtClean="0">
                <a:solidFill>
                  <a:srgbClr val="2460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类得到扩展</a:t>
            </a: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b="1" dirty="0" smtClean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000" b="1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2460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1187</TotalTime>
  <Words>375</Words>
  <Application>Microsoft Office PowerPoint</Application>
  <PresentationFormat>自定义</PresentationFormat>
  <Paragraphs>124</Paragraphs>
  <Slides>13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Administrator</cp:lastModifiedBy>
  <cp:revision>225</cp:revision>
  <dcterms:created xsi:type="dcterms:W3CDTF">2017-08-18T03:02:00Z</dcterms:created>
  <dcterms:modified xsi:type="dcterms:W3CDTF">2020-09-13T09:58:12Z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